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Caveat"/>
      <p:regular r:id="rId35"/>
      <p:bold r:id="rId36"/>
    </p:embeddedFont>
    <p:embeddedFont>
      <p:font typeface="Lexend"/>
      <p:regular r:id="rId37"/>
      <p:bold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Cavea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exend-regular.fntdata"/><Relationship Id="rId14" Type="http://schemas.openxmlformats.org/officeDocument/2006/relationships/slide" Target="slides/slide9.xml"/><Relationship Id="rId36" Type="http://schemas.openxmlformats.org/officeDocument/2006/relationships/font" Target="fonts/Caveat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Lexe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6fb5d077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6fb5d077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07cfe2ae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07cfe2ae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If your study involves personal data of EU citizens or residents, you must comply with GDPR even if you’re not in the EU.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Lawfulness, fairness and transparency — Processing must be lawful, fair, and transparent to the data subject.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Purpose limitation — You must process data for the legitimate purposes specified explicitly to the data subject when you collected it.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Data minimization — You should collect and process only as much data as absolutely necessary for the purposes specified.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Accuracy — You must keep personal data accurate and up to date.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Storage limitation — You may only store personally identifying data for as long as necessary for the specified purpose.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Integrity and confidentiality — Processing must be done in such a way as to ensure appropriate security, integrity, and confidentiality (e.g. by using encryption).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Accountability — The data controller is responsible for being able to demonstrate GDPR compliance with all of these principles.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6fb5d077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6fb5d077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6fb98c6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6fb98c6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6fb98c6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6fb98c6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6fb98c6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6fb98c6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6fb98c6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6fb98c6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6fb98c6a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6fb98c6a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6fb98c6a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6fb98c6a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6fb98c6a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6fb98c6a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6fb98c6a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6fb98c6a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7cfe2a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7cfe2a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6fb98c6a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6fb98c6a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6fb98c6a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6fb98c6a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6fb98c6a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6fb98c6a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6fb98c6a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6fb98c6a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6fb98c6aa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6fb98c6aa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6fb98c6a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6fb98c6a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fb98c6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6fb98c6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6fb98c6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6fb98c6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6fb98c6a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6fb98c6a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fb98c6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fb98c6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European Code of Conduct for Research Integrity (ALLEA code): https://allea.org/code-of-conduct/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7cfe2a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07cfe2a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07cfe2ae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07cfe2ae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6fb5d077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6fb5d077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www.hologen-network.eu/#" TargetMode="External"/><Relationship Id="rId5" Type="http://schemas.openxmlformats.org/officeDocument/2006/relationships/hyperlink" Target="https://www.hologen-network.eu/#" TargetMode="External"/><Relationship Id="rId6" Type="http://schemas.openxmlformats.org/officeDocument/2006/relationships/hyperlink" Target="https://www.hologen-network.eu/#" TargetMode="External"/><Relationship Id="rId7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1.jpg"/><Relationship Id="rId5" Type="http://schemas.openxmlformats.org/officeDocument/2006/relationships/image" Target="../media/image38.jpg"/><Relationship Id="rId6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8.png"/><Relationship Id="rId22" Type="http://schemas.openxmlformats.org/officeDocument/2006/relationships/image" Target="../media/image42.png"/><Relationship Id="rId10" Type="http://schemas.openxmlformats.org/officeDocument/2006/relationships/image" Target="../media/image34.png"/><Relationship Id="rId21" Type="http://schemas.openxmlformats.org/officeDocument/2006/relationships/image" Target="../media/image41.png"/><Relationship Id="rId13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5" Type="http://schemas.openxmlformats.org/officeDocument/2006/relationships/image" Target="../media/image26.png"/><Relationship Id="rId14" Type="http://schemas.openxmlformats.org/officeDocument/2006/relationships/image" Target="../media/image19.png"/><Relationship Id="rId17" Type="http://schemas.openxmlformats.org/officeDocument/2006/relationships/image" Target="../media/image27.png"/><Relationship Id="rId16" Type="http://schemas.openxmlformats.org/officeDocument/2006/relationships/image" Target="../media/image23.png"/><Relationship Id="rId5" Type="http://schemas.openxmlformats.org/officeDocument/2006/relationships/image" Target="../media/image12.png"/><Relationship Id="rId19" Type="http://schemas.openxmlformats.org/officeDocument/2006/relationships/image" Target="../media/image25.png"/><Relationship Id="rId6" Type="http://schemas.openxmlformats.org/officeDocument/2006/relationships/image" Target="../media/image17.png"/><Relationship Id="rId18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0.jpg"/><Relationship Id="rId5" Type="http://schemas.openxmlformats.org/officeDocument/2006/relationships/image" Target="../media/image40.jpg"/><Relationship Id="rId6" Type="http://schemas.openxmlformats.org/officeDocument/2006/relationships/image" Target="../media/image47.jpg"/><Relationship Id="rId7" Type="http://schemas.openxmlformats.org/officeDocument/2006/relationships/image" Target="../media/image49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8.png"/><Relationship Id="rId22" Type="http://schemas.openxmlformats.org/officeDocument/2006/relationships/image" Target="../media/image53.png"/><Relationship Id="rId10" Type="http://schemas.openxmlformats.org/officeDocument/2006/relationships/image" Target="../media/image34.png"/><Relationship Id="rId21" Type="http://schemas.openxmlformats.org/officeDocument/2006/relationships/image" Target="../media/image41.png"/><Relationship Id="rId13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5" Type="http://schemas.openxmlformats.org/officeDocument/2006/relationships/image" Target="../media/image26.png"/><Relationship Id="rId14" Type="http://schemas.openxmlformats.org/officeDocument/2006/relationships/image" Target="../media/image19.png"/><Relationship Id="rId17" Type="http://schemas.openxmlformats.org/officeDocument/2006/relationships/image" Target="../media/image27.png"/><Relationship Id="rId16" Type="http://schemas.openxmlformats.org/officeDocument/2006/relationships/image" Target="../media/image23.png"/><Relationship Id="rId5" Type="http://schemas.openxmlformats.org/officeDocument/2006/relationships/image" Target="../media/image12.png"/><Relationship Id="rId19" Type="http://schemas.openxmlformats.org/officeDocument/2006/relationships/image" Target="../media/image25.png"/><Relationship Id="rId6" Type="http://schemas.openxmlformats.org/officeDocument/2006/relationships/image" Target="../media/image17.png"/><Relationship Id="rId18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11" Type="http://schemas.openxmlformats.org/officeDocument/2006/relationships/image" Target="../media/image18.png"/><Relationship Id="rId22" Type="http://schemas.openxmlformats.org/officeDocument/2006/relationships/image" Target="../media/image57.png"/><Relationship Id="rId10" Type="http://schemas.openxmlformats.org/officeDocument/2006/relationships/image" Target="../media/image34.png"/><Relationship Id="rId21" Type="http://schemas.openxmlformats.org/officeDocument/2006/relationships/image" Target="../media/image41.png"/><Relationship Id="rId13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5" Type="http://schemas.openxmlformats.org/officeDocument/2006/relationships/image" Target="../media/image26.png"/><Relationship Id="rId14" Type="http://schemas.openxmlformats.org/officeDocument/2006/relationships/image" Target="../media/image19.png"/><Relationship Id="rId17" Type="http://schemas.openxmlformats.org/officeDocument/2006/relationships/image" Target="../media/image27.png"/><Relationship Id="rId16" Type="http://schemas.openxmlformats.org/officeDocument/2006/relationships/image" Target="../media/image23.png"/><Relationship Id="rId5" Type="http://schemas.openxmlformats.org/officeDocument/2006/relationships/image" Target="../media/image12.png"/><Relationship Id="rId19" Type="http://schemas.openxmlformats.org/officeDocument/2006/relationships/image" Target="../media/image25.png"/><Relationship Id="rId6" Type="http://schemas.openxmlformats.org/officeDocument/2006/relationships/image" Target="../media/image17.png"/><Relationship Id="rId18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jpg"/><Relationship Id="rId6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4778950"/>
            <a:ext cx="9144000" cy="369300"/>
          </a:xfrm>
          <a:prstGeom prst="rect">
            <a:avLst/>
          </a:prstGeom>
          <a:solidFill>
            <a:srgbClr val="3A7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0" y="1087775"/>
            <a:ext cx="7885348" cy="12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532150" y="2456975"/>
            <a:ext cx="7885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Advancing the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development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implementation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of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in biological sciences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481500" y="2479613"/>
            <a:ext cx="7885500" cy="93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Funded by the European Union under Grant Agreement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101169005</a:t>
            </a:r>
            <a:endParaRPr sz="1200">
              <a:solidFill>
                <a:schemeClr val="lt1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8150" y="4533975"/>
            <a:ext cx="696550" cy="4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287550" y="25350"/>
            <a:ext cx="38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www.hologen-network.org </a:t>
            </a:r>
            <a:endParaRPr b="1" sz="1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96250" y="707575"/>
            <a:ext cx="71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Human studies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323500" y="1415575"/>
            <a:ext cx="72576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Ethics Approval 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Lexend"/>
              <a:buChar char="○"/>
            </a:pPr>
            <a:r>
              <a:rPr lang="en" sz="21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Research Ethics Committee</a:t>
            </a:r>
            <a:endParaRPr sz="21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GDPR compliance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Font typeface="Lexend"/>
              <a:buChar char="○"/>
            </a:pPr>
            <a:r>
              <a:rPr lang="en" sz="21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Personal data</a:t>
            </a:r>
            <a:endParaRPr sz="21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0" name="Google Shape;160;p24" title="1_p6HPZQ5Ko86yQyI0wvqeMQ.jpeg"/>
          <p:cNvPicPr preferRelativeResize="0"/>
          <p:nvPr/>
        </p:nvPicPr>
        <p:blipFill rotWithShape="1">
          <a:blip r:embed="rId4">
            <a:alphaModFix/>
          </a:blip>
          <a:srcRect b="0" l="3035" r="0" t="0"/>
          <a:stretch/>
        </p:blipFill>
        <p:spPr>
          <a:xfrm>
            <a:off x="5456800" y="2180900"/>
            <a:ext cx="3467326" cy="28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 title="GDPR-scal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200" y="3537125"/>
            <a:ext cx="1679601" cy="11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382600" y="4657400"/>
            <a:ext cx="2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https://gdpr.eu/tag/gdpr/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5" title="20240119_UU_10_steps_towards_privacy_compliance_in_research-kopi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02" y="762375"/>
            <a:ext cx="3009275" cy="42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3472525" y="1863750"/>
            <a:ext cx="550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May need to submit: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-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Data Protection Impact Assessment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-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Data Protection Officer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-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Data Management Plan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34075" y="824175"/>
            <a:ext cx="71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Human studies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85400" y="1707650"/>
            <a:ext cx="86586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Ethics Approval 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GDPR compliance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Clinical Trials Regulation (EU 536/2014)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Vulnerable populations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○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Extra institutional permissions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Cross-border studies -&gt; approval in each country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Final Reports &amp; Changes in protocols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100" y="1442250"/>
            <a:ext cx="914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Animal</a:t>
            </a: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studies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6" name="Google Shape;186;p27" title="tubetest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54000"/>
            <a:ext cx="3280236" cy="21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 title="rn_image_picker_lib_temp_adbc72d1-5053-4b9f-b16c-48c04b91fc30.jpg"/>
          <p:cNvPicPr preferRelativeResize="0"/>
          <p:nvPr/>
        </p:nvPicPr>
        <p:blipFill rotWithShape="1">
          <a:blip r:embed="rId5">
            <a:alphaModFix/>
          </a:blip>
          <a:srcRect b="0" l="0" r="0" t="30011"/>
          <a:stretch/>
        </p:blipFill>
        <p:spPr>
          <a:xfrm>
            <a:off x="3715734" y="2954000"/>
            <a:ext cx="2346225" cy="21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title="IMG_20210801_191422.jpg"/>
          <p:cNvPicPr preferRelativeResize="0"/>
          <p:nvPr/>
        </p:nvPicPr>
        <p:blipFill rotWithShape="1">
          <a:blip r:embed="rId6">
            <a:alphaModFix/>
          </a:blip>
          <a:srcRect b="19631" l="19836" r="13058" t="6035"/>
          <a:stretch/>
        </p:blipFill>
        <p:spPr>
          <a:xfrm>
            <a:off x="6497475" y="2949379"/>
            <a:ext cx="2646523" cy="219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96250" y="707575"/>
            <a:ext cx="71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Animal</a:t>
            </a: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research ethics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85375" y="1457350"/>
            <a:ext cx="84126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EU Directive 2010/63/EU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○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Ethical Review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●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The Principles of Humane Experimental Technique 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○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3Rs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Lexend"/>
              <a:buChar char="○"/>
            </a:pP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William Russell &amp; Rex Burch, </a:t>
            </a:r>
            <a:r>
              <a:rPr lang="en" sz="25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1959</a:t>
            </a:r>
            <a:endParaRPr sz="25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465125" y="4342575"/>
            <a:ext cx="650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Free book: https://replacinganimalresearch.org.uk/the-3rs-and-the-humanity-criterion/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28844" y="1478031"/>
            <a:ext cx="3245303" cy="791119"/>
            <a:chOff x="819144" y="1008156"/>
            <a:chExt cx="3245303" cy="791119"/>
          </a:xfrm>
        </p:grpSpPr>
        <p:pic>
          <p:nvPicPr>
            <p:cNvPr descr="preencoded.png" id="205" name="Google Shape;20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9144" y="1008156"/>
              <a:ext cx="3245303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06" name="Google Shape;20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0539" y="1034829"/>
              <a:ext cx="499654" cy="7396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29"/>
          <p:cNvGrpSpPr/>
          <p:nvPr/>
        </p:nvGrpSpPr>
        <p:grpSpPr>
          <a:xfrm>
            <a:off x="5427997" y="1420986"/>
            <a:ext cx="3235505" cy="791119"/>
            <a:chOff x="5089334" y="1008161"/>
            <a:chExt cx="3235505" cy="791119"/>
          </a:xfrm>
        </p:grpSpPr>
        <p:pic>
          <p:nvPicPr>
            <p:cNvPr descr="preencoded.png" id="208" name="Google Shape;208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89334" y="1008161"/>
              <a:ext cx="3235505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09" name="Google Shape;209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14458" y="1450521"/>
              <a:ext cx="492306" cy="29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10" name="Google Shape;210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11858" y="1088078"/>
              <a:ext cx="301262" cy="242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/>
          <p:nvPr/>
        </p:nvSpPr>
        <p:spPr>
          <a:xfrm>
            <a:off x="644367" y="898495"/>
            <a:ext cx="37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000"/>
              <a:buFont typeface="Roboto"/>
              <a:buNone/>
            </a:pPr>
            <a:r>
              <a:rPr i="0" lang="en" sz="3000" u="none" cap="none" strike="noStrike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3Rs principles</a:t>
            </a:r>
            <a:endParaRPr i="0" sz="3000" u="none" cap="none" strike="noStrike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preencoded.png" id="212" name="Google Shape;21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849" y="818443"/>
            <a:ext cx="215537" cy="60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6294" y="1828274"/>
            <a:ext cx="3544115" cy="35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4439" y="1529461"/>
            <a:ext cx="4141741" cy="4141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6899" y="1478027"/>
            <a:ext cx="4244611" cy="4244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07496" y="3078633"/>
            <a:ext cx="1043395" cy="1043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3837448" y="4478950"/>
            <a:ext cx="174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REPLACE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3151925" y="2798300"/>
            <a:ext cx="1560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REDUCE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4619582" y="2798294"/>
            <a:ext cx="1001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REFINE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0" name="Google Shape;220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19571" y="4135211"/>
            <a:ext cx="269421" cy="269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07870" y="4134451"/>
            <a:ext cx="394335" cy="29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15386" y="3068715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56140" y="3236623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96894" y="3404530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37647" y="3572438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99406" y="3404216"/>
            <a:ext cx="764177" cy="37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4332" y="3236691"/>
            <a:ext cx="683351" cy="372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78194" y="4104263"/>
            <a:ext cx="2699112" cy="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7841925" y="46480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biorender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preencoded.png" id="236" name="Google Shape;2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482" y="1880428"/>
            <a:ext cx="1911017" cy="1429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96" y="1880375"/>
            <a:ext cx="1805613" cy="1349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0717" y="2063686"/>
            <a:ext cx="1042581" cy="983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0579" y="2135868"/>
            <a:ext cx="1361084" cy="83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556" y="3353194"/>
            <a:ext cx="2274889" cy="171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3428" y="3308031"/>
            <a:ext cx="1838088" cy="18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 title="1678889523058.jpg"/>
          <p:cNvPicPr preferRelativeResize="0"/>
          <p:nvPr/>
        </p:nvPicPr>
        <p:blipFill rotWithShape="1">
          <a:blip r:embed="rId10">
            <a:alphaModFix/>
          </a:blip>
          <a:srcRect b="35552" l="26884" r="0" t="19788"/>
          <a:stretch/>
        </p:blipFill>
        <p:spPr>
          <a:xfrm>
            <a:off x="6243485" y="3308031"/>
            <a:ext cx="2223971" cy="180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901289" y="1486485"/>
            <a:ext cx="1265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Cell lines</a:t>
            </a:r>
            <a:endParaRPr b="1" sz="18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02894" y="1486485"/>
            <a:ext cx="1642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Organoids</a:t>
            </a:r>
            <a:endParaRPr b="1" sz="18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5779425" y="1486475"/>
            <a:ext cx="350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Transwell - Microfluidics</a:t>
            </a:r>
            <a:endParaRPr b="1" sz="18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384550" y="691901"/>
            <a:ext cx="590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Replace</a:t>
            </a:r>
            <a:endParaRPr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971850" y="767688"/>
            <a:ext cx="6990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4476AA"/>
                </a:solidFill>
                <a:latin typeface="Caveat"/>
                <a:ea typeface="Caveat"/>
                <a:cs typeface="Caveat"/>
                <a:sym typeface="Caveat"/>
              </a:rPr>
              <a:t>Choosing the right animal for the right reason</a:t>
            </a:r>
            <a:endParaRPr i="1" sz="3000">
              <a:solidFill>
                <a:srgbClr val="4476A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4" name="Google Shape;254;p31" title="mastomys-332686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825" y="1452988"/>
            <a:ext cx="2447600" cy="19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 title="monkey-3703230_1280.jpg"/>
          <p:cNvPicPr preferRelativeResize="0"/>
          <p:nvPr/>
        </p:nvPicPr>
        <p:blipFill rotWithShape="1">
          <a:blip r:embed="rId5">
            <a:alphaModFix/>
          </a:blip>
          <a:srcRect b="0" l="0" r="11629" t="0"/>
          <a:stretch/>
        </p:blipFill>
        <p:spPr>
          <a:xfrm>
            <a:off x="4259425" y="1453000"/>
            <a:ext cx="2490726" cy="19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 title="chicks-5014152_128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1826" y="3414883"/>
            <a:ext cx="2447600" cy="163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 title="pig-3834738_128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9432" y="3400513"/>
            <a:ext cx="2490717" cy="16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6750150" y="4660150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pixabay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>
            <a:off x="428844" y="1478031"/>
            <a:ext cx="3245303" cy="791119"/>
            <a:chOff x="819144" y="1008156"/>
            <a:chExt cx="3245303" cy="791119"/>
          </a:xfrm>
        </p:grpSpPr>
        <p:pic>
          <p:nvPicPr>
            <p:cNvPr descr="preencoded.png" id="266" name="Google Shape;26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9144" y="1008156"/>
              <a:ext cx="3245303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67" name="Google Shape;26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0539" y="1034829"/>
              <a:ext cx="499654" cy="7396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32"/>
          <p:cNvGrpSpPr/>
          <p:nvPr/>
        </p:nvGrpSpPr>
        <p:grpSpPr>
          <a:xfrm>
            <a:off x="5427997" y="1420986"/>
            <a:ext cx="3235505" cy="791119"/>
            <a:chOff x="5089334" y="1008161"/>
            <a:chExt cx="3235505" cy="791119"/>
          </a:xfrm>
        </p:grpSpPr>
        <p:pic>
          <p:nvPicPr>
            <p:cNvPr descr="preencoded.png" id="269" name="Google Shape;269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89334" y="1008161"/>
              <a:ext cx="3235505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70" name="Google Shape;270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14458" y="1450521"/>
              <a:ext cx="492306" cy="29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71" name="Google Shape;271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11858" y="1088078"/>
              <a:ext cx="301262" cy="242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2"/>
          <p:cNvSpPr/>
          <p:nvPr/>
        </p:nvSpPr>
        <p:spPr>
          <a:xfrm>
            <a:off x="644367" y="898495"/>
            <a:ext cx="37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000"/>
              <a:buFont typeface="Roboto"/>
              <a:buNone/>
            </a:pPr>
            <a:r>
              <a:rPr i="0" lang="en" sz="3000" u="none" cap="none" strike="noStrike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3Rs principles</a:t>
            </a:r>
            <a:endParaRPr i="0" sz="3000" u="none" cap="none" strike="noStrike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preencoded.png" id="273" name="Google Shape;27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849" y="818443"/>
            <a:ext cx="215537" cy="60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6294" y="1828274"/>
            <a:ext cx="3544115" cy="35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4439" y="1529461"/>
            <a:ext cx="4141741" cy="4141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6899" y="1478027"/>
            <a:ext cx="4244611" cy="4244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07496" y="3078633"/>
            <a:ext cx="1043395" cy="104339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/>
          <p:nvPr/>
        </p:nvSpPr>
        <p:spPr>
          <a:xfrm>
            <a:off x="3837448" y="4478950"/>
            <a:ext cx="174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REPLACE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3151925" y="2798300"/>
            <a:ext cx="1560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REDUCE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4619582" y="2798294"/>
            <a:ext cx="1001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REFINE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1" name="Google Shape;281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19571" y="4135211"/>
            <a:ext cx="269421" cy="269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07870" y="4134451"/>
            <a:ext cx="394335" cy="29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15386" y="3068715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56140" y="3236623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3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96894" y="3404530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37647" y="3572438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99406" y="3404216"/>
            <a:ext cx="764177" cy="37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3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4332" y="3236691"/>
            <a:ext cx="683351" cy="372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3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00305" y="2468253"/>
            <a:ext cx="2233748" cy="9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7841925" y="46480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biorender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384550" y="691901"/>
            <a:ext cx="590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Reduce</a:t>
            </a:r>
            <a:endParaRPr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preencoded.png" id="298" name="Google Shape;2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24" y="1464725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865" y="1464725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106" y="1464725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3624" y="3963938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0865" y="3963938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3624" y="2682463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0865" y="2682463"/>
            <a:ext cx="1742276" cy="86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8106" y="2752659"/>
            <a:ext cx="1742276" cy="8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7841925" y="46480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biorender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-151425" y="1148175"/>
            <a:ext cx="9295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Research </a:t>
            </a:r>
            <a:endParaRPr b="1" sz="4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ethics</a:t>
            </a:r>
            <a:endParaRPr b="1" sz="4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339375" y="2945650"/>
            <a:ext cx="432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Ostaizka Aizpurua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5BABC"/>
                </a:solidFill>
                <a:latin typeface="Lexend"/>
                <a:ea typeface="Lexend"/>
                <a:cs typeface="Lexend"/>
                <a:sym typeface="Lexend"/>
              </a:rPr>
              <a:t>ostaizka.aizpurua@sund.ku.dk</a:t>
            </a:r>
            <a:endParaRPr b="1" sz="2000">
              <a:solidFill>
                <a:srgbClr val="B5BA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8" y="4104284"/>
            <a:ext cx="2436716" cy="9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288" y="3921750"/>
            <a:ext cx="2039327" cy="9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6">
            <a:alphaModFix/>
          </a:blip>
          <a:srcRect b="40418" l="9209" r="9437" t="39832"/>
          <a:stretch/>
        </p:blipFill>
        <p:spPr>
          <a:xfrm>
            <a:off x="3279306" y="4228364"/>
            <a:ext cx="2717041" cy="65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13" name="Google Shape;313;p34"/>
          <p:cNvGrpSpPr/>
          <p:nvPr/>
        </p:nvGrpSpPr>
        <p:grpSpPr>
          <a:xfrm>
            <a:off x="428844" y="1478031"/>
            <a:ext cx="3245303" cy="791119"/>
            <a:chOff x="819144" y="1008156"/>
            <a:chExt cx="3245303" cy="791119"/>
          </a:xfrm>
        </p:grpSpPr>
        <p:pic>
          <p:nvPicPr>
            <p:cNvPr descr="preencoded.png" id="314" name="Google Shape;31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9144" y="1008156"/>
              <a:ext cx="3245303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15" name="Google Shape;31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0539" y="1034829"/>
              <a:ext cx="499654" cy="7396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4"/>
          <p:cNvGrpSpPr/>
          <p:nvPr/>
        </p:nvGrpSpPr>
        <p:grpSpPr>
          <a:xfrm>
            <a:off x="5427997" y="1420986"/>
            <a:ext cx="3235505" cy="791119"/>
            <a:chOff x="5089334" y="1008161"/>
            <a:chExt cx="3235505" cy="791119"/>
          </a:xfrm>
        </p:grpSpPr>
        <p:pic>
          <p:nvPicPr>
            <p:cNvPr descr="preencoded.png" id="317" name="Google Shape;317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89334" y="1008161"/>
              <a:ext cx="3235505" cy="791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18" name="Google Shape;318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14458" y="1450521"/>
              <a:ext cx="492306" cy="291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319" name="Google Shape;319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11858" y="1088078"/>
              <a:ext cx="301262" cy="242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34"/>
          <p:cNvSpPr/>
          <p:nvPr/>
        </p:nvSpPr>
        <p:spPr>
          <a:xfrm>
            <a:off x="644367" y="898495"/>
            <a:ext cx="37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3000"/>
              <a:buFont typeface="Roboto"/>
              <a:buNone/>
            </a:pPr>
            <a:r>
              <a:rPr i="0" lang="en" sz="3000" u="none" cap="none" strike="noStrike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3Rs principles</a:t>
            </a:r>
            <a:endParaRPr i="0" sz="3000" u="none" cap="none" strike="noStrike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preencoded.png" id="321" name="Google Shape;321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849" y="818443"/>
            <a:ext cx="215537" cy="60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6294" y="1828274"/>
            <a:ext cx="3544115" cy="35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4439" y="1529461"/>
            <a:ext cx="4141741" cy="4141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6899" y="1478027"/>
            <a:ext cx="4244611" cy="4244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07496" y="3078633"/>
            <a:ext cx="1043395" cy="104339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/>
          <p:nvPr/>
        </p:nvSpPr>
        <p:spPr>
          <a:xfrm>
            <a:off x="3837448" y="4478950"/>
            <a:ext cx="174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REPLACE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3151925" y="2798300"/>
            <a:ext cx="1560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REDUCE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4619582" y="2798294"/>
            <a:ext cx="1001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300"/>
              <a:buFont typeface="Roboto"/>
              <a:buNone/>
            </a:pPr>
            <a:r>
              <a:rPr b="1" i="0" lang="en" sz="2300" u="none" cap="none" strike="noStrike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REFINE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9" name="Google Shape;329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19571" y="4135211"/>
            <a:ext cx="269421" cy="269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07870" y="4134451"/>
            <a:ext cx="394335" cy="29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15386" y="3068715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56140" y="3236623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96894" y="3404530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37647" y="3572438"/>
            <a:ext cx="676003" cy="36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99406" y="3404216"/>
            <a:ext cx="764177" cy="37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3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4332" y="3236691"/>
            <a:ext cx="683351" cy="372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686893" y="2385945"/>
            <a:ext cx="2238646" cy="11462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7841925" y="464802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biorender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384550" y="691901"/>
            <a:ext cx="590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Refine</a:t>
            </a:r>
            <a:endParaRPr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6" name="Google Shape;346;p35" title="Enriched-EE-and-standard-conditions-ST-A-EE-cages-have-a-complex-design-with_W640.jpg"/>
          <p:cNvPicPr preferRelativeResize="0"/>
          <p:nvPr/>
        </p:nvPicPr>
        <p:blipFill rotWithShape="1">
          <a:blip r:embed="rId4">
            <a:alphaModFix/>
          </a:blip>
          <a:srcRect b="38582" l="0" r="0" t="0"/>
          <a:stretch/>
        </p:blipFill>
        <p:spPr>
          <a:xfrm>
            <a:off x="4230375" y="1824300"/>
            <a:ext cx="3026990" cy="211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Enriched-EE-and-standard-conditions-ST-A-EE-cages-have-a-complex-design-with_W640.jpg"/>
          <p:cNvPicPr preferRelativeResize="0"/>
          <p:nvPr/>
        </p:nvPicPr>
        <p:blipFill rotWithShape="1">
          <a:blip r:embed="rId4">
            <a:alphaModFix/>
          </a:blip>
          <a:srcRect b="0" l="0" r="35312" t="61012"/>
          <a:stretch/>
        </p:blipFill>
        <p:spPr>
          <a:xfrm>
            <a:off x="1266888" y="1907200"/>
            <a:ext cx="2963475" cy="202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103200" y="3936100"/>
            <a:ext cx="21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Barone et al. 2012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323975" y="848100"/>
            <a:ext cx="83208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A7C99"/>
              </a:buClr>
              <a:buSzPts val="2500"/>
              <a:buFont typeface="Lexend"/>
              <a:buChar char="●"/>
            </a:pPr>
            <a:r>
              <a:rPr b="1" lang="en" sz="25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License to Use Animals:</a:t>
            </a:r>
            <a:endParaRPr b="1" sz="25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Researchers must be specially trained and certified to handle animals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Institutions must be authorised by local authorities to carry out animal experiments.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■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Animal experimentation facility approval 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■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Issues with wild animals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1392975" y="1271700"/>
            <a:ext cx="53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3" name="Google Shape;363;p37" title="Screenshot 2025-04-09 at 15.12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00"/>
            <a:ext cx="4328900" cy="16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5175000" y="1358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https://norecopa.no/prepare/</a:t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2589300" y="4113800"/>
            <a:ext cx="334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https://www.hhs.gov/sites/default/files/ohrp-international-compilation-human-research-standards-2024.pdf</a:t>
            </a:r>
            <a:endParaRPr/>
          </a:p>
        </p:txBody>
      </p:sp>
      <p:pic>
        <p:nvPicPr>
          <p:cNvPr id="366" name="Google Shape;366;p37" title="Screenshot 2025-05-01 at 07.14.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000" y="147900"/>
            <a:ext cx="3776225" cy="11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 title="Screenshot 2025-05-01 at 07.15.4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51250"/>
            <a:ext cx="2303434" cy="28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240625" y="747750"/>
            <a:ext cx="8320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A7C99"/>
              </a:buClr>
              <a:buSzPts val="2500"/>
              <a:buFont typeface="Lexend"/>
              <a:buChar char="●"/>
            </a:pPr>
            <a:r>
              <a:rPr b="1" lang="en" sz="25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Other permits:</a:t>
            </a:r>
            <a:endParaRPr b="1" sz="25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Access and Benefit Sharing (ABS) &amp; Nagoya protocol: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■"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I</a:t>
            </a: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nternational sample transfers may need to adhere to national and international regulations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Animal capture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■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Endangered species: CITES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■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Protected areas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Genetically modified animals, animals with pathogens 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Export and import permits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Animal by products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"/>
              <a:buChar char="○"/>
            </a:pPr>
            <a:r>
              <a:rPr lang="en" sz="20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TRACES</a:t>
            </a:r>
            <a:endParaRPr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9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1305450" y="1514250"/>
            <a:ext cx="65331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Ethics approval and the permits ready before the experiment starts</a:t>
            </a:r>
            <a:endParaRPr b="1" sz="38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03000" y="1357963"/>
            <a:ext cx="85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Tuskegee Syphilis Study</a:t>
            </a:r>
            <a:r>
              <a:rPr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(1932–1972), where African men with syphilis were misled and denied treatment so researchers could observe the disease's progression.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66450" y="2620275"/>
            <a:ext cx="6980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Stanford Prison Experiment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(1971)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24 healthy male college students were assigned to play either guards or prisoners in a mock prison in the university basement.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study was supposed to last 2 weeks, but it was terminated after only 6 days because of extreme psychological distress.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03000" y="3651675"/>
            <a:ext cx="8295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Henrietta Lacks and the HeLa Cells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(1951 onwards)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Henrietta Lacks, a poor African American woman, was treated for cervical cancer at Johns Hopkins Hospital.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Without her knowledge or consent, doctors collected cancerous cells from her tumor.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These cells became the first immortal human cell line ("HeLa cells"), which are still used worldwide in scientific research (e.g., polio vaccine, cancer, virology).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Her family only found out decades later that her cells were commercialized and widely distributed.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02950" y="1927575"/>
            <a:ext cx="873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Nazi Medical Experiments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(WWII, 1939–1945)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atrocities included non-consensual experiments on concentration camp prisoners, many of which were deadly or caused severe suffering.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02950" y="755675"/>
            <a:ext cx="274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20th-century</a:t>
            </a:r>
            <a:endParaRPr b="1" sz="3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9" name="Google Shape;89;p1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34075" y="972500"/>
            <a:ext cx="89850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Nuremberg Code</a:t>
            </a:r>
            <a:r>
              <a:rPr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(1947)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first formal set of principles for ethical human experimentation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Universal ethical standard for all human research, following the Nuremberg Trials after World War II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 state: The voluntary consent of the human subject is absolutely essential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First advocated voluntary participation and informed consent. Not binding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6" name="Google Shape;96;p18" title="81XVDEC1X9L._AC_UF1000,1000_QL80_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88" y="2716950"/>
            <a:ext cx="1492474" cy="2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file-20240820-19-eozgnq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90" y="2621350"/>
            <a:ext cx="2922226" cy="23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firstPage-S0277845900017231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462" y="2716950"/>
            <a:ext cx="1695168" cy="22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hologen_logo_wi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154975" y="758500"/>
            <a:ext cx="90603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Declaration of Helsinki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(1964, updated)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Adopted by the World Medical Association as a guide for physicians involved in human research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-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Widely recognized but not legally binding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6" name="Google Shape;106;p19" title="helsink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75" y="1790600"/>
            <a:ext cx="2369330" cy="33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 title="PMC256640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1790600"/>
            <a:ext cx="2369330" cy="33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 title="hologen_logo_wi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78575" y="1011525"/>
            <a:ext cx="92835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Oviedo convention (Convention on Human Rights and Biomedicine), 1998</a:t>
            </a:r>
            <a:endParaRPr b="1" sz="18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 only international legally binding instrument on the protection of human rights in the biomedical field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Core Principles: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Respect for human dignity and rights in biomedical activities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Informed consent and protection of vulnerable individuals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Ban on financial gain from the human body and its parts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Ethical governance of biomedical research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EU Directive 2010/63/EU</a:t>
            </a:r>
            <a:endParaRPr b="1" sz="18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Protection of animals used for scientific purposes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EU regulation 536/2014</a:t>
            </a:r>
            <a:endParaRPr b="1" sz="18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exend"/>
              <a:buChar char="-"/>
            </a:pPr>
            <a:r>
              <a:rPr lang="en" sz="1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Clinical trials regulation</a:t>
            </a:r>
            <a:endParaRPr sz="1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561225" y="2035625"/>
            <a:ext cx="220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https://www.coe.int/en/web/conventions/full-List?module=signatures-by-treaty&amp;treatynum=164&amp;utm_source=chatgpt.com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0900" y="1376050"/>
            <a:ext cx="91971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CRISPR Babies (China, 2018)</a:t>
            </a:r>
            <a:endParaRPr b="1" sz="11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CRISPR gene-editing technology to alter the DNA of twin embryos to make them resistant to HIV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Without proper oversight, transparency, or community consent.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 first known gene-edited humans.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0900" y="2608475"/>
            <a:ext cx="90822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COVID-19 Challenge Trials (2020–2021)</a:t>
            </a:r>
            <a:endParaRPr b="1" sz="11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cientists deliberately infected healthy volunteers with COVID-19 in "human challenge trials" to speed up vaccine research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Volunteers were compensated but exposed to real risk without guaranteed treatments.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0" y="408577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AI Bias in Health Research (Ongoing, 2020s)</a:t>
            </a:r>
            <a:endParaRPr b="1" sz="11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Studies show that AI models in healthcare (e.g., diagnostic tools, predictive algorithms) often inherit biases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Lexend"/>
              <a:buChar char="-"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xample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:</a:t>
            </a: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an AI model used to prioriti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 patients for care was found to systematically underestimate the health needs of 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some 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ethnic</a:t>
            </a:r>
            <a:r>
              <a:rPr lang="en" sz="1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100">
                <a:latin typeface="Lexend"/>
                <a:ea typeface="Lexend"/>
                <a:cs typeface="Lexend"/>
                <a:sym typeface="Lexend"/>
              </a:rPr>
              <a:t>groups</a:t>
            </a:r>
            <a:endParaRPr sz="1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982425" y="2153625"/>
            <a:ext cx="396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https://pmc.ncbi.nlm.nih.gov/articles/PMC6724388/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625425" y="3505775"/>
            <a:ext cx="418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https://www.science.org/content/article/controversial-human-challenge-trials-covid-19-vaccines-gain-support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275400" y="35341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https://pmc.ncbi.nlm.nih.gov/articles/PMC9124157/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34075" y="713900"/>
            <a:ext cx="8151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21st century</a:t>
            </a:r>
            <a:endParaRPr b="1" sz="3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2942650" y="720125"/>
            <a:ext cx="3072300" cy="78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97350" y="1645425"/>
            <a:ext cx="77493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What are the </a:t>
            </a:r>
            <a:r>
              <a:rPr b="1" lang="en" sz="4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ethical consideration </a:t>
            </a:r>
            <a:r>
              <a:rPr b="1" lang="en" sz="4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required</a:t>
            </a: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to conduct a research study?</a:t>
            </a:r>
            <a:endParaRPr b="1" sz="4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532542" y="3775525"/>
            <a:ext cx="411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min think on your own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493663" y="4285150"/>
            <a:ext cx="411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15 min group discussion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991073" y="847525"/>
            <a:ext cx="31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Groups discussion</a:t>
            </a:r>
            <a:endParaRPr b="1" sz="24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00" y="1442250"/>
            <a:ext cx="914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Human studies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9" name="Google Shape;149;p23" title="brain-8465364_960_720.png"/>
          <p:cNvPicPr preferRelativeResize="0"/>
          <p:nvPr/>
        </p:nvPicPr>
        <p:blipFill rotWithShape="1">
          <a:blip r:embed="rId4">
            <a:alphaModFix/>
          </a:blip>
          <a:srcRect b="21154" l="0" r="0" t="0"/>
          <a:stretch/>
        </p:blipFill>
        <p:spPr>
          <a:xfrm>
            <a:off x="0" y="3160500"/>
            <a:ext cx="2515100" cy="19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 title="code-820275_128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962" y="3160500"/>
            <a:ext cx="2975667" cy="19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 title="binary-6475780_960_72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499" y="3178163"/>
            <a:ext cx="2921501" cy="19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